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1" r:id="rId5"/>
    <p:sldId id="259" r:id="rId6"/>
    <p:sldId id="260" r:id="rId7"/>
    <p:sldId id="261" r:id="rId8"/>
    <p:sldId id="262" r:id="rId9"/>
    <p:sldId id="263" r:id="rId10"/>
    <p:sldId id="264" r:id="rId11"/>
    <p:sldId id="265" r:id="rId12"/>
    <p:sldId id="266" r:id="rId13"/>
    <p:sldId id="272" r:id="rId14"/>
    <p:sldId id="267" r:id="rId15"/>
    <p:sldId id="268" r:id="rId16"/>
    <p:sldId id="269"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E95D5CC-5B42-49B6-A5C3-CA43C833341F}" type="datetimeFigureOut">
              <a:rPr lang="en-GB" smtClean="0"/>
              <a:pPr/>
              <a:t>13/04/2020</a:t>
            </a:fld>
            <a:endParaRPr lang="en-GB"/>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GB"/>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46EBD68-6B0F-464C-941E-C151F2AF8514}"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95D5CC-5B42-49B6-A5C3-CA43C833341F}" type="datetimeFigureOut">
              <a:rPr lang="en-GB" smtClean="0"/>
              <a:pPr/>
              <a:t>13/04/2020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6EBD68-6B0F-464C-941E-C151F2AF851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95D5CC-5B42-49B6-A5C3-CA43C833341F}" type="datetimeFigureOut">
              <a:rPr lang="en-GB" smtClean="0"/>
              <a:pPr/>
              <a:t>13/04/2020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6EBD68-6B0F-464C-941E-C151F2AF851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4E95D5CC-5B42-49B6-A5C3-CA43C833341F}" type="datetimeFigureOut">
              <a:rPr lang="en-GB" smtClean="0"/>
              <a:pPr/>
              <a:t>13/04/2020</a:t>
            </a:fld>
            <a:endParaRPr lang="en-GB"/>
          </a:p>
        </p:txBody>
      </p:sp>
      <p:sp>
        <p:nvSpPr>
          <p:cNvPr id="9" name="Slide Number Placeholder 8"/>
          <p:cNvSpPr>
            <a:spLocks noGrp="1"/>
          </p:cNvSpPr>
          <p:nvPr>
            <p:ph type="sldNum" sz="quarter" idx="15"/>
          </p:nvPr>
        </p:nvSpPr>
        <p:spPr/>
        <p:txBody>
          <a:bodyPr rtlCol="0"/>
          <a:lstStyle/>
          <a:p>
            <a:fld id="{A46EBD68-6B0F-464C-941E-C151F2AF8514}" type="slidenum">
              <a:rPr lang="en-GB" smtClean="0"/>
              <a:pPr/>
              <a:t>‹#›</a:t>
            </a:fld>
            <a:endParaRPr lang="en-GB"/>
          </a:p>
        </p:txBody>
      </p:sp>
      <p:sp>
        <p:nvSpPr>
          <p:cNvPr id="10" name="Footer Placeholder 9"/>
          <p:cNvSpPr>
            <a:spLocks noGrp="1"/>
          </p:cNvSpPr>
          <p:nvPr>
            <p:ph type="ftr" sz="quarter" idx="16"/>
          </p:nvPr>
        </p:nvSpPr>
        <p:spPr/>
        <p:txBody>
          <a:bodyPr rtlCol="0"/>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4E95D5CC-5B42-49B6-A5C3-CA43C833341F}" type="datetimeFigureOut">
              <a:rPr lang="en-GB" smtClean="0"/>
              <a:pPr/>
              <a:t>13/04/2020</a:t>
            </a:fld>
            <a:endParaRPr lang="en-GB"/>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GB"/>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46EBD68-6B0F-464C-941E-C151F2AF8514}"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E95D5CC-5B42-49B6-A5C3-CA43C833341F}" type="datetimeFigureOut">
              <a:rPr lang="en-GB" smtClean="0"/>
              <a:pPr/>
              <a:t>13/04/2020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6EBD68-6B0F-464C-941E-C151F2AF8514}" type="slidenum">
              <a:rPr lang="en-GB" smtClean="0"/>
              <a:pPr/>
              <a:t>‹#›</a:t>
            </a:fld>
            <a:endParaRPr lang="en-GB"/>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E95D5CC-5B42-49B6-A5C3-CA43C833341F}" type="datetimeFigureOut">
              <a:rPr lang="en-GB" smtClean="0"/>
              <a:pPr/>
              <a:t>13/04/2020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46EBD68-6B0F-464C-941E-C151F2AF8514}" type="slidenum">
              <a:rPr lang="en-GB" smtClean="0"/>
              <a:pPr/>
              <a:t>‹#›</a:t>
            </a:fld>
            <a:endParaRPr lang="en-GB"/>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4E95D5CC-5B42-49B6-A5C3-CA43C833341F}" type="datetimeFigureOut">
              <a:rPr lang="en-GB" smtClean="0"/>
              <a:pPr/>
              <a:t>13/04/2020</a:t>
            </a:fld>
            <a:endParaRPr lang="en-GB"/>
          </a:p>
        </p:txBody>
      </p:sp>
      <p:sp>
        <p:nvSpPr>
          <p:cNvPr id="7" name="Slide Number Placeholder 6"/>
          <p:cNvSpPr>
            <a:spLocks noGrp="1"/>
          </p:cNvSpPr>
          <p:nvPr>
            <p:ph type="sldNum" sz="quarter" idx="11"/>
          </p:nvPr>
        </p:nvSpPr>
        <p:spPr/>
        <p:txBody>
          <a:bodyPr rtlCol="0"/>
          <a:lstStyle/>
          <a:p>
            <a:fld id="{A46EBD68-6B0F-464C-941E-C151F2AF8514}" type="slidenum">
              <a:rPr lang="en-GB" smtClean="0"/>
              <a:pPr/>
              <a:t>‹#›</a:t>
            </a:fld>
            <a:endParaRPr lang="en-GB"/>
          </a:p>
        </p:txBody>
      </p:sp>
      <p:sp>
        <p:nvSpPr>
          <p:cNvPr id="8" name="Footer Placeholder 7"/>
          <p:cNvSpPr>
            <a:spLocks noGrp="1"/>
          </p:cNvSpPr>
          <p:nvPr>
            <p:ph type="ftr" sz="quarter" idx="12"/>
          </p:nvPr>
        </p:nvSpPr>
        <p:spPr/>
        <p:txBody>
          <a:bodyPr rtlCol="0"/>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95D5CC-5B42-49B6-A5C3-CA43C833341F}" type="datetimeFigureOut">
              <a:rPr lang="en-GB" smtClean="0"/>
              <a:pPr/>
              <a:t>13/04/2020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6EBD68-6B0F-464C-941E-C151F2AF851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4E95D5CC-5B42-49B6-A5C3-CA43C833341F}" type="datetimeFigureOut">
              <a:rPr lang="en-GB" smtClean="0"/>
              <a:pPr/>
              <a:t>13/04/2020</a:t>
            </a:fld>
            <a:endParaRPr lang="en-GB"/>
          </a:p>
        </p:txBody>
      </p:sp>
      <p:sp>
        <p:nvSpPr>
          <p:cNvPr id="22" name="Slide Number Placeholder 21"/>
          <p:cNvSpPr>
            <a:spLocks noGrp="1"/>
          </p:cNvSpPr>
          <p:nvPr>
            <p:ph type="sldNum" sz="quarter" idx="15"/>
          </p:nvPr>
        </p:nvSpPr>
        <p:spPr/>
        <p:txBody>
          <a:bodyPr rtlCol="0"/>
          <a:lstStyle/>
          <a:p>
            <a:fld id="{A46EBD68-6B0F-464C-941E-C151F2AF8514}" type="slidenum">
              <a:rPr lang="en-GB" smtClean="0"/>
              <a:pPr/>
              <a:t>‹#›</a:t>
            </a:fld>
            <a:endParaRPr lang="en-GB"/>
          </a:p>
        </p:txBody>
      </p:sp>
      <p:sp>
        <p:nvSpPr>
          <p:cNvPr id="23" name="Footer Placeholder 22"/>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E95D5CC-5B42-49B6-A5C3-CA43C833341F}" type="datetimeFigureOut">
              <a:rPr lang="en-GB" smtClean="0"/>
              <a:pPr/>
              <a:t>13/04/2020</a:t>
            </a:fld>
            <a:endParaRPr lang="en-GB"/>
          </a:p>
        </p:txBody>
      </p:sp>
      <p:sp>
        <p:nvSpPr>
          <p:cNvPr id="18" name="Slide Number Placeholder 17"/>
          <p:cNvSpPr>
            <a:spLocks noGrp="1"/>
          </p:cNvSpPr>
          <p:nvPr>
            <p:ph type="sldNum" sz="quarter" idx="11"/>
          </p:nvPr>
        </p:nvSpPr>
        <p:spPr/>
        <p:txBody>
          <a:bodyPr rtlCol="0"/>
          <a:lstStyle/>
          <a:p>
            <a:fld id="{A46EBD68-6B0F-464C-941E-C151F2AF8514}" type="slidenum">
              <a:rPr lang="en-GB" smtClean="0"/>
              <a:pPr/>
              <a:t>‹#›</a:t>
            </a:fld>
            <a:endParaRPr lang="en-GB"/>
          </a:p>
        </p:txBody>
      </p:sp>
      <p:sp>
        <p:nvSpPr>
          <p:cNvPr id="21" name="Footer Placeholder 20"/>
          <p:cNvSpPr>
            <a:spLocks noGrp="1"/>
          </p:cNvSpPr>
          <p:nvPr>
            <p:ph type="ftr" sz="quarter" idx="12"/>
          </p:nvPr>
        </p:nvSpPr>
        <p:spPr/>
        <p:txBody>
          <a:bodyPr rtlCol="0"/>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E95D5CC-5B42-49B6-A5C3-CA43C833341F}" type="datetimeFigureOut">
              <a:rPr lang="en-GB" smtClean="0"/>
              <a:pPr/>
              <a:t>13/04/2020</a:t>
            </a:fld>
            <a:endParaRPr lang="en-GB"/>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46EBD68-6B0F-464C-941E-C151F2AF851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1844824"/>
            <a:ext cx="7488832" cy="1894362"/>
          </a:xfrm>
        </p:spPr>
        <p:txBody>
          <a:bodyPr>
            <a:noAutofit/>
          </a:bodyPr>
          <a:lstStyle/>
          <a:p>
            <a:pPr algn="ctr"/>
            <a:r>
              <a:rPr lang="en-GB" sz="4400" dirty="0" smtClean="0">
                <a:latin typeface="Times New Roman" pitchFamily="18" charset="0"/>
                <a:cs typeface="Times New Roman" pitchFamily="18" charset="0"/>
              </a:rPr>
              <a:t>LECTURE #02</a:t>
            </a:r>
            <a:br>
              <a:rPr lang="en-GB" sz="4400" dirty="0" smtClean="0">
                <a:latin typeface="Times New Roman" pitchFamily="18" charset="0"/>
                <a:cs typeface="Times New Roman" pitchFamily="18" charset="0"/>
              </a:rPr>
            </a:br>
            <a:r>
              <a:rPr lang="en-GB" sz="4400" dirty="0" smtClean="0">
                <a:latin typeface="Times New Roman" pitchFamily="18" charset="0"/>
                <a:cs typeface="Times New Roman" pitchFamily="18" charset="0"/>
              </a:rPr>
              <a:t>TYPES OF PLANNING SURVEYS </a:t>
            </a:r>
            <a:endParaRPr lang="en-GB" sz="4400"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pPr algn="ct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7859216" cy="1143000"/>
          </a:xfrm>
        </p:spPr>
        <p:txBody>
          <a:bodyPr>
            <a:noAutofit/>
          </a:bodyPr>
          <a:lstStyle/>
          <a:p>
            <a:pPr algn="ctr"/>
            <a:r>
              <a:rPr lang="en-GB" sz="4000" b="1" dirty="0" smtClean="0">
                <a:latin typeface="Times New Roman" pitchFamily="18" charset="0"/>
                <a:cs typeface="Times New Roman" pitchFamily="18" charset="0"/>
              </a:rPr>
              <a:t/>
            </a:r>
            <a:br>
              <a:rPr lang="en-GB" sz="4000" b="1" dirty="0" smtClean="0">
                <a:latin typeface="Times New Roman" pitchFamily="18" charset="0"/>
                <a:cs typeface="Times New Roman" pitchFamily="18" charset="0"/>
              </a:rPr>
            </a:br>
            <a:r>
              <a:rPr lang="en-GB" sz="4000" b="1" dirty="0" smtClean="0">
                <a:latin typeface="Times New Roman" pitchFamily="18" charset="0"/>
                <a:cs typeface="Times New Roman" pitchFamily="18" charset="0"/>
              </a:rPr>
              <a:t/>
            </a:r>
            <a:br>
              <a:rPr lang="en-GB" sz="4000" b="1" dirty="0" smtClean="0">
                <a:latin typeface="Times New Roman" pitchFamily="18" charset="0"/>
                <a:cs typeface="Times New Roman" pitchFamily="18" charset="0"/>
              </a:rPr>
            </a:br>
            <a:r>
              <a:rPr lang="en-GB" sz="4000" b="1" dirty="0" smtClean="0">
                <a:latin typeface="Times New Roman" pitchFamily="18" charset="0"/>
                <a:cs typeface="Times New Roman" pitchFamily="18" charset="0"/>
              </a:rPr>
              <a:t/>
            </a:r>
            <a:br>
              <a:rPr lang="en-GB" sz="4000" b="1" dirty="0" smtClean="0">
                <a:latin typeface="Times New Roman" pitchFamily="18" charset="0"/>
                <a:cs typeface="Times New Roman" pitchFamily="18" charset="0"/>
              </a:rPr>
            </a:br>
            <a:r>
              <a:rPr lang="en-GB" sz="4000" b="1" dirty="0" smtClean="0">
                <a:latin typeface="Times New Roman" pitchFamily="18" charset="0"/>
                <a:cs typeface="Times New Roman" pitchFamily="18" charset="0"/>
              </a:rPr>
              <a:t>HEIGHT OF BUILDING SURVEY</a:t>
            </a:r>
            <a:endParaRPr lang="en-GB" sz="4000" dirty="0"/>
          </a:p>
        </p:txBody>
      </p:sp>
      <p:sp>
        <p:nvSpPr>
          <p:cNvPr id="3" name="Content Placeholder 2"/>
          <p:cNvSpPr>
            <a:spLocks noGrp="1"/>
          </p:cNvSpPr>
          <p:nvPr>
            <p:ph sz="quarter" idx="1"/>
          </p:nvPr>
        </p:nvSpPr>
        <p:spPr>
          <a:xfrm>
            <a:off x="457200" y="1844824"/>
            <a:ext cx="8075240" cy="4629128"/>
          </a:xfrm>
        </p:spPr>
        <p:txBody>
          <a:bodyPr/>
          <a:lstStyle/>
          <a:p>
            <a:pPr marL="457200" indent="-457200" algn="just"/>
            <a:r>
              <a:rPr lang="en-GB" dirty="0" smtClean="0">
                <a:latin typeface="Times New Roman" pitchFamily="18" charset="0"/>
                <a:cs typeface="Times New Roman" pitchFamily="18" charset="0"/>
              </a:rPr>
              <a:t>Height of building survey tells the degree of the vertical development of a town /city. </a:t>
            </a:r>
          </a:p>
          <a:p>
            <a:pPr marL="457200" indent="-457200" algn="just"/>
            <a:r>
              <a:rPr lang="en-GB" dirty="0" smtClean="0">
                <a:latin typeface="Times New Roman" pitchFamily="18" charset="0"/>
                <a:cs typeface="Times New Roman" pitchFamily="18" charset="0"/>
              </a:rPr>
              <a:t>It is carried out in the field along with the age and condition of building surveys. </a:t>
            </a:r>
          </a:p>
          <a:p>
            <a:pPr marL="457200" indent="-457200" algn="just"/>
            <a:r>
              <a:rPr lang="en-GB" dirty="0" smtClean="0">
                <a:latin typeface="Times New Roman" pitchFamily="18" charset="0"/>
                <a:cs typeface="Times New Roman" pitchFamily="18" charset="0"/>
              </a:rPr>
              <a:t>It can be sought out from the height of building survey that if the area is expensive one, in other words down town area, there will be essentially more accommodation of people.</a:t>
            </a:r>
          </a:p>
          <a:p>
            <a:pPr marL="457200" indent="-457200">
              <a:buNone/>
            </a:pP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1196752"/>
            <a:ext cx="7920880" cy="4657728"/>
          </a:xfrm>
        </p:spPr>
        <p:txBody>
          <a:bodyPr/>
          <a:lstStyle/>
          <a:p>
            <a:pPr algn="just">
              <a:buNone/>
            </a:pPr>
            <a:r>
              <a:rPr lang="en-GB" b="1" dirty="0" smtClean="0">
                <a:latin typeface="Times New Roman" pitchFamily="18" charset="0"/>
                <a:cs typeface="Times New Roman" pitchFamily="18" charset="0"/>
              </a:rPr>
              <a:t>	</a:t>
            </a:r>
            <a:endParaRPr lang="en-GB" dirty="0" smtClean="0">
              <a:latin typeface="Times New Roman" pitchFamily="18" charset="0"/>
              <a:cs typeface="Times New Roman" pitchFamily="18" charset="0"/>
            </a:endParaRPr>
          </a:p>
          <a:p>
            <a:pPr algn="just"/>
            <a:r>
              <a:rPr lang="en-GB" dirty="0" smtClean="0">
                <a:latin typeface="Times New Roman" pitchFamily="18" charset="0"/>
                <a:cs typeface="Times New Roman" pitchFamily="18" charset="0"/>
              </a:rPr>
              <a:t>A map showing the height of buildings indicates the area popular for the vertical development. </a:t>
            </a:r>
          </a:p>
          <a:p>
            <a:pPr algn="just"/>
            <a:r>
              <a:rPr lang="en-GB" dirty="0" smtClean="0">
                <a:latin typeface="Times New Roman" pitchFamily="18" charset="0"/>
                <a:cs typeface="Times New Roman" pitchFamily="18" charset="0"/>
              </a:rPr>
              <a:t>It also helps in finding out the density of the area. </a:t>
            </a:r>
          </a:p>
          <a:p>
            <a:pPr algn="just"/>
            <a:r>
              <a:rPr lang="en-GB" dirty="0" smtClean="0">
                <a:latin typeface="Times New Roman" pitchFamily="18" charset="0"/>
                <a:cs typeface="Times New Roman" pitchFamily="18" charset="0"/>
              </a:rPr>
              <a:t>The map is prepared by giving different colours to different categories of storey on the base map. </a:t>
            </a:r>
          </a:p>
          <a:p>
            <a:pPr algn="just"/>
            <a:r>
              <a:rPr lang="en-GB" dirty="0" smtClean="0">
                <a:latin typeface="Times New Roman" pitchFamily="18" charset="0"/>
                <a:cs typeface="Times New Roman" pitchFamily="18" charset="0"/>
              </a:rPr>
              <a:t>To prepare this map, many categories can be framed such </a:t>
            </a:r>
            <a:r>
              <a:rPr lang="en-GB" dirty="0" smtClean="0">
                <a:latin typeface="Times New Roman" pitchFamily="18" charset="0"/>
                <a:cs typeface="Times New Roman" pitchFamily="18" charset="0"/>
              </a:rPr>
              <a:t>as</a:t>
            </a:r>
            <a:endParaRPr lang="en-GB" dirty="0" smtClean="0">
              <a:latin typeface="Times New Roman" pitchFamily="18" charset="0"/>
              <a:cs typeface="Times New Roman" pitchFamily="18" charset="0"/>
            </a:endParaRPr>
          </a:p>
        </p:txBody>
      </p:sp>
      <p:sp>
        <p:nvSpPr>
          <p:cNvPr id="4" name="Title 1"/>
          <p:cNvSpPr>
            <a:spLocks noGrp="1"/>
          </p:cNvSpPr>
          <p:nvPr>
            <p:ph type="title"/>
          </p:nvPr>
        </p:nvSpPr>
        <p:spPr>
          <a:xfrm>
            <a:off x="395536" y="188640"/>
            <a:ext cx="8280920" cy="1143000"/>
          </a:xfrm>
        </p:spPr>
        <p:txBody>
          <a:bodyPr>
            <a:noAutofit/>
          </a:bodyPr>
          <a:lstStyle/>
          <a:p>
            <a:pPr algn="ctr"/>
            <a:r>
              <a:rPr lang="en-GB" sz="4000" b="1" dirty="0" smtClean="0">
                <a:latin typeface="Times New Roman" pitchFamily="18" charset="0"/>
                <a:cs typeface="Times New Roman" pitchFamily="18" charset="0"/>
              </a:rPr>
              <a:t/>
            </a:r>
            <a:br>
              <a:rPr lang="en-GB" sz="4000" b="1" dirty="0" smtClean="0">
                <a:latin typeface="Times New Roman" pitchFamily="18" charset="0"/>
                <a:cs typeface="Times New Roman" pitchFamily="18" charset="0"/>
              </a:rPr>
            </a:br>
            <a:r>
              <a:rPr lang="en-GB" sz="4000" b="1" dirty="0" smtClean="0">
                <a:latin typeface="Times New Roman" pitchFamily="18" charset="0"/>
                <a:cs typeface="Times New Roman" pitchFamily="18" charset="0"/>
              </a:rPr>
              <a:t/>
            </a:r>
            <a:br>
              <a:rPr lang="en-GB" sz="4000" b="1" dirty="0" smtClean="0">
                <a:latin typeface="Times New Roman" pitchFamily="18" charset="0"/>
                <a:cs typeface="Times New Roman" pitchFamily="18" charset="0"/>
              </a:rPr>
            </a:br>
            <a:r>
              <a:rPr lang="en-GB" sz="4000" b="1" dirty="0" smtClean="0">
                <a:latin typeface="Times New Roman" pitchFamily="18" charset="0"/>
                <a:cs typeface="Times New Roman" pitchFamily="18" charset="0"/>
              </a:rPr>
              <a:t/>
            </a:r>
            <a:br>
              <a:rPr lang="en-GB" sz="4000" b="1" dirty="0" smtClean="0">
                <a:latin typeface="Times New Roman" pitchFamily="18" charset="0"/>
                <a:cs typeface="Times New Roman" pitchFamily="18" charset="0"/>
              </a:rPr>
            </a:br>
            <a:r>
              <a:rPr lang="en-GB" sz="4000" b="1" dirty="0" smtClean="0">
                <a:latin typeface="Times New Roman" pitchFamily="18" charset="0"/>
                <a:cs typeface="Times New Roman" pitchFamily="18" charset="0"/>
              </a:rPr>
              <a:t>HEIGHT OF BUILDING MAP</a:t>
            </a:r>
            <a:endParaRPr lang="en-GB" sz="4000" dirty="0"/>
          </a:p>
        </p:txBody>
      </p:sp>
      <p:pic>
        <p:nvPicPr>
          <p:cNvPr id="2" name="Picture 2"/>
          <p:cNvPicPr>
            <a:picLocks noChangeAspect="1" noChangeArrowheads="1"/>
          </p:cNvPicPr>
          <p:nvPr/>
        </p:nvPicPr>
        <p:blipFill>
          <a:blip r:embed="rId2" cstate="print"/>
          <a:srcRect l="32925" t="32110" r="32762" b="45250"/>
          <a:stretch>
            <a:fillRect/>
          </a:stretch>
        </p:blipFill>
        <p:spPr bwMode="auto">
          <a:xfrm>
            <a:off x="1187624" y="4293096"/>
            <a:ext cx="6853282" cy="23042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8748464" cy="1143000"/>
          </a:xfrm>
        </p:spPr>
        <p:txBody>
          <a:bodyPr>
            <a:noAutofit/>
          </a:bodyPr>
          <a:lstStyle/>
          <a:p>
            <a:pPr algn="ctr"/>
            <a:r>
              <a:rPr lang="en-GB" sz="4000" b="1" dirty="0" smtClean="0">
                <a:latin typeface="Times New Roman" pitchFamily="18" charset="0"/>
                <a:cs typeface="Times New Roman" pitchFamily="18" charset="0"/>
              </a:rPr>
              <a:t>CONDITION OF BUILDING SURVEY</a:t>
            </a:r>
            <a:endParaRPr lang="en-GB" sz="4000" dirty="0"/>
          </a:p>
        </p:txBody>
      </p:sp>
      <p:sp>
        <p:nvSpPr>
          <p:cNvPr id="3" name="Content Placeholder 2"/>
          <p:cNvSpPr>
            <a:spLocks noGrp="1"/>
          </p:cNvSpPr>
          <p:nvPr>
            <p:ph sz="quarter" idx="1"/>
          </p:nvPr>
        </p:nvSpPr>
        <p:spPr>
          <a:xfrm>
            <a:off x="539552" y="1844824"/>
            <a:ext cx="7920880" cy="5013176"/>
          </a:xfrm>
        </p:spPr>
        <p:txBody>
          <a:bodyPr>
            <a:noAutofit/>
          </a:bodyPr>
          <a:lstStyle/>
          <a:p>
            <a:pPr algn="just">
              <a:spcAft>
                <a:spcPts val="600"/>
              </a:spcAft>
            </a:pPr>
            <a:r>
              <a:rPr lang="en-GB" dirty="0" smtClean="0">
                <a:latin typeface="Times New Roman" pitchFamily="18" charset="0"/>
                <a:cs typeface="Times New Roman" pitchFamily="18" charset="0"/>
              </a:rPr>
              <a:t>A careful survey of the condition of buildings within a town/city is of great importance as it gives the idea about the physical stability of buildings. </a:t>
            </a:r>
          </a:p>
          <a:p>
            <a:pPr algn="just">
              <a:spcAft>
                <a:spcPts val="600"/>
              </a:spcAft>
            </a:pPr>
            <a:r>
              <a:rPr lang="en-GB" dirty="0" smtClean="0">
                <a:latin typeface="Times New Roman" pitchFamily="18" charset="0"/>
                <a:cs typeface="Times New Roman" pitchFamily="18" charset="0"/>
              </a:rPr>
              <a:t>This survey gives the picture of the area where the buildings are generally poor conditioned and where sound structures exist.</a:t>
            </a:r>
          </a:p>
          <a:p>
            <a:pPr algn="just">
              <a:spcAft>
                <a:spcPts val="600"/>
              </a:spcAft>
            </a:pPr>
            <a:r>
              <a:rPr lang="en-GB" dirty="0" smtClean="0">
                <a:latin typeface="Times New Roman" pitchFamily="18" charset="0"/>
                <a:cs typeface="Times New Roman" pitchFamily="18" charset="0"/>
              </a:rPr>
              <a:t>The purpose of the survey is to show whether the structure is worth living or not. </a:t>
            </a:r>
          </a:p>
          <a:p>
            <a:pPr marL="457200" indent="-457200" algn="just">
              <a:spcAft>
                <a:spcPts val="600"/>
              </a:spcAft>
              <a:buNone/>
            </a:pP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latin typeface="Times New Roman" pitchFamily="18" charset="0"/>
                <a:cs typeface="Times New Roman" pitchFamily="18" charset="0"/>
              </a:rPr>
              <a:t>Cont..</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539552" y="1844824"/>
            <a:ext cx="7992888" cy="4629128"/>
          </a:xfrm>
        </p:spPr>
        <p:txBody>
          <a:bodyPr/>
          <a:lstStyle/>
          <a:p>
            <a:pPr algn="just"/>
            <a:r>
              <a:rPr lang="en-GB" dirty="0" smtClean="0">
                <a:latin typeface="Times New Roman" pitchFamily="18" charset="0"/>
                <a:cs typeface="Times New Roman" pitchFamily="18" charset="0"/>
              </a:rPr>
              <a:t>This survey is also helpful for the urgent steps or proposals which involve the demolition of structures. </a:t>
            </a:r>
          </a:p>
          <a:p>
            <a:pPr algn="just"/>
            <a:r>
              <a:rPr lang="en-GB" dirty="0" smtClean="0">
                <a:latin typeface="Times New Roman" pitchFamily="18" charset="0"/>
                <a:cs typeface="Times New Roman" pitchFamily="18" charset="0"/>
              </a:rPr>
              <a:t>It is always desirable that those buildings which are nearly worn out should be replaced before those which are still comparatively serviceable.</a:t>
            </a:r>
          </a:p>
          <a:p>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064896" cy="1143000"/>
          </a:xfrm>
        </p:spPr>
        <p:txBody>
          <a:bodyPr>
            <a:noAutofit/>
          </a:bodyPr>
          <a:lstStyle/>
          <a:p>
            <a:pPr algn="ctr"/>
            <a:r>
              <a:rPr lang="en-GB" sz="4000" b="1" dirty="0" smtClean="0">
                <a:latin typeface="Times New Roman" pitchFamily="18" charset="0"/>
                <a:cs typeface="Times New Roman" pitchFamily="18" charset="0"/>
              </a:rPr>
              <a:t>CONDITION OF BUILDING MAP</a:t>
            </a:r>
            <a:endParaRPr lang="en-GB" sz="40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8075240" cy="4873752"/>
          </a:xfrm>
        </p:spPr>
        <p:txBody>
          <a:bodyPr/>
          <a:lstStyle/>
          <a:p>
            <a:pPr algn="just"/>
            <a:r>
              <a:rPr lang="en-GB" dirty="0" smtClean="0">
                <a:latin typeface="Times New Roman" pitchFamily="18" charset="0"/>
                <a:cs typeface="Times New Roman" pitchFamily="18" charset="0"/>
              </a:rPr>
              <a:t>The condition of building map is prepared by giving different colours to each category of buildings. </a:t>
            </a:r>
          </a:p>
          <a:p>
            <a:pPr algn="just"/>
            <a:r>
              <a:rPr lang="en-GB" dirty="0" smtClean="0">
                <a:latin typeface="Times New Roman" pitchFamily="18" charset="0"/>
                <a:cs typeface="Times New Roman" pitchFamily="18" charset="0"/>
              </a:rPr>
              <a:t>From this map, we can easily conclude which buildings require demolitions and which are sound structured.</a:t>
            </a:r>
          </a:p>
          <a:p>
            <a:pPr algn="just"/>
            <a:r>
              <a:rPr lang="en-GB" dirty="0" smtClean="0">
                <a:latin typeface="Times New Roman" pitchFamily="18" charset="0"/>
                <a:cs typeface="Times New Roman" pitchFamily="18" charset="0"/>
              </a:rPr>
              <a:t>Some standards are used for grading the buildings in any area which are as follows.</a:t>
            </a:r>
          </a:p>
          <a:p>
            <a:pPr algn="just">
              <a:buNone/>
            </a:pPr>
            <a:endParaRPr lang="en-GB" dirty="0" smtClean="0">
              <a:latin typeface="Times New Roman" pitchFamily="18" charset="0"/>
              <a:cs typeface="Times New Roman" pitchFamily="18" charset="0"/>
            </a:endParaRPr>
          </a:p>
          <a:p>
            <a:pPr algn="just">
              <a:buNone/>
            </a:pPr>
            <a:endParaRPr lang="en-GB" dirty="0" smtClean="0">
              <a:latin typeface="Times New Roman" pitchFamily="18" charset="0"/>
              <a:cs typeface="Times New Roman" pitchFamily="18" charset="0"/>
            </a:endParaRPr>
          </a:p>
          <a:p>
            <a:pPr algn="just"/>
            <a:endParaRPr lang="en-GB" dirty="0">
              <a:latin typeface="Times New Roman" pitchFamily="18" charset="0"/>
              <a:cs typeface="Times New Roman" pitchFamily="18" charset="0"/>
            </a:endParaRPr>
          </a:p>
        </p:txBody>
      </p:sp>
      <p:pic>
        <p:nvPicPr>
          <p:cNvPr id="4" name="Picture 2"/>
          <p:cNvPicPr>
            <a:picLocks noChangeAspect="1" noChangeArrowheads="1"/>
          </p:cNvPicPr>
          <p:nvPr/>
        </p:nvPicPr>
        <p:blipFill>
          <a:blip r:embed="rId2" cstate="print"/>
          <a:srcRect l="32925" t="42938" r="32762" b="30484"/>
          <a:stretch>
            <a:fillRect/>
          </a:stretch>
        </p:blipFill>
        <p:spPr bwMode="auto">
          <a:xfrm>
            <a:off x="1259632" y="4077072"/>
            <a:ext cx="6840760" cy="2592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484784"/>
            <a:ext cx="8075240" cy="4989168"/>
          </a:xfrm>
        </p:spPr>
        <p:txBody>
          <a:bodyPr>
            <a:noAutofit/>
          </a:bodyPr>
          <a:lstStyle/>
          <a:p>
            <a:pPr algn="just">
              <a:lnSpc>
                <a:spcPct val="120000"/>
              </a:lnSpc>
            </a:pPr>
            <a:r>
              <a:rPr lang="en-GB" sz="2300" dirty="0" smtClean="0">
                <a:latin typeface="Times New Roman" pitchFamily="18" charset="0"/>
                <a:cs typeface="Times New Roman" pitchFamily="18" charset="0"/>
              </a:rPr>
              <a:t>The age of building survey helps in scrutinizing the area whose buildings have completed their normal age and the areas which consist of out dated buildings. </a:t>
            </a:r>
          </a:p>
          <a:p>
            <a:pPr algn="just">
              <a:lnSpc>
                <a:spcPct val="120000"/>
              </a:lnSpc>
            </a:pPr>
            <a:r>
              <a:rPr lang="en-GB" sz="2300" dirty="0" smtClean="0">
                <a:latin typeface="Times New Roman" pitchFamily="18" charset="0"/>
                <a:cs typeface="Times New Roman" pitchFamily="18" charset="0"/>
              </a:rPr>
              <a:t>The age of buildings is studied to envisage the living conditions to preserve the architectural monuments and to decide about the improvement of the area. </a:t>
            </a:r>
          </a:p>
          <a:p>
            <a:pPr algn="just">
              <a:lnSpc>
                <a:spcPct val="120000"/>
              </a:lnSpc>
            </a:pPr>
            <a:r>
              <a:rPr lang="en-GB" sz="2300" dirty="0" smtClean="0">
                <a:latin typeface="Times New Roman" pitchFamily="18" charset="0"/>
                <a:cs typeface="Times New Roman" pitchFamily="18" charset="0"/>
              </a:rPr>
              <a:t>The comparison of age of building in various areas of a settlement illustrates the trends of its spatial </a:t>
            </a:r>
            <a:r>
              <a:rPr lang="en-GB" sz="2300" dirty="0" smtClean="0">
                <a:latin typeface="Times New Roman" pitchFamily="18" charset="0"/>
                <a:cs typeface="Times New Roman" pitchFamily="18" charset="0"/>
              </a:rPr>
              <a:t>growth.</a:t>
            </a:r>
          </a:p>
          <a:p>
            <a:pPr algn="just">
              <a:lnSpc>
                <a:spcPct val="120000"/>
              </a:lnSpc>
            </a:pPr>
            <a:r>
              <a:rPr lang="en-GB" sz="2300" dirty="0" smtClean="0">
                <a:latin typeface="Times New Roman" pitchFamily="18" charset="0"/>
                <a:cs typeface="Times New Roman" pitchFamily="18" charset="0"/>
              </a:rPr>
              <a:t>It </a:t>
            </a:r>
            <a:r>
              <a:rPr lang="en-GB" sz="2300" dirty="0" smtClean="0">
                <a:latin typeface="Times New Roman" pitchFamily="18" charset="0"/>
                <a:cs typeface="Times New Roman" pitchFamily="18" charset="0"/>
              </a:rPr>
              <a:t>tells which parts of the town are most popular for development in different time periods.</a:t>
            </a:r>
          </a:p>
          <a:p>
            <a:pPr algn="just">
              <a:lnSpc>
                <a:spcPct val="120000"/>
              </a:lnSpc>
            </a:pPr>
            <a:endParaRPr lang="en-GB" sz="2300" dirty="0">
              <a:latin typeface="Times New Roman" pitchFamily="18" charset="0"/>
              <a:cs typeface="Times New Roman" pitchFamily="18" charset="0"/>
            </a:endParaRPr>
          </a:p>
        </p:txBody>
      </p:sp>
      <p:sp>
        <p:nvSpPr>
          <p:cNvPr id="4" name="Title 1"/>
          <p:cNvSpPr>
            <a:spLocks noGrp="1"/>
          </p:cNvSpPr>
          <p:nvPr>
            <p:ph type="title"/>
          </p:nvPr>
        </p:nvSpPr>
        <p:spPr>
          <a:xfrm>
            <a:off x="467544" y="0"/>
            <a:ext cx="7467600" cy="1143000"/>
          </a:xfrm>
        </p:spPr>
        <p:txBody>
          <a:bodyPr>
            <a:noAutofit/>
          </a:bodyPr>
          <a:lstStyle/>
          <a:p>
            <a:pPr algn="ctr"/>
            <a:r>
              <a:rPr lang="en-GB" sz="4000" b="1" dirty="0" smtClean="0">
                <a:latin typeface="Times New Roman" pitchFamily="18" charset="0"/>
                <a:cs typeface="Times New Roman" pitchFamily="18" charset="0"/>
              </a:rPr>
              <a:t>AGE OF BUILDING SURVEY</a:t>
            </a:r>
            <a:endParaRPr lang="en-GB"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latin typeface="Times New Roman" pitchFamily="18" charset="0"/>
                <a:cs typeface="Times New Roman" pitchFamily="18" charset="0"/>
              </a:rPr>
              <a:t>Cont..</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8075240" cy="5069160"/>
          </a:xfrm>
        </p:spPr>
        <p:txBody>
          <a:bodyPr>
            <a:normAutofit/>
          </a:bodyPr>
          <a:lstStyle/>
          <a:p>
            <a:pPr algn="just"/>
            <a:r>
              <a:rPr lang="en-GB" dirty="0" smtClean="0">
                <a:latin typeface="Times New Roman" pitchFamily="18" charset="0"/>
                <a:cs typeface="Times New Roman" pitchFamily="18" charset="0"/>
              </a:rPr>
              <a:t>The age of buildings is studied so that those buildings which have crossed their expected liveable age should be either demolished or renewed for the sake of safety because outdated building are always alarming and these are the over dangerous problem to the residents of any particular area.</a:t>
            </a:r>
          </a:p>
          <a:p>
            <a:pPr algn="just"/>
            <a:r>
              <a:rPr lang="en-GB" dirty="0" smtClean="0">
                <a:latin typeface="Times New Roman" pitchFamily="18" charset="0"/>
                <a:cs typeface="Times New Roman" pitchFamily="18" charset="0"/>
              </a:rPr>
              <a:t>The age of the building is also related to the condition of building as well because in many cases the condition is affected with the age. </a:t>
            </a:r>
            <a:endParaRPr lang="en-GB" dirty="0" smtClean="0">
              <a:latin typeface="Times New Roman" pitchFamily="18" charset="0"/>
              <a:cs typeface="Times New Roman" pitchFamily="18" charset="0"/>
            </a:endParaRPr>
          </a:p>
          <a:p>
            <a:pPr algn="just"/>
            <a:r>
              <a:rPr lang="en-GB" dirty="0" smtClean="0">
                <a:latin typeface="Times New Roman" pitchFamily="18" charset="0"/>
                <a:cs typeface="Times New Roman" pitchFamily="18" charset="0"/>
              </a:rPr>
              <a:t>It </a:t>
            </a:r>
            <a:r>
              <a:rPr lang="en-GB" dirty="0" smtClean="0">
                <a:latin typeface="Times New Roman" pitchFamily="18" charset="0"/>
                <a:cs typeface="Times New Roman" pitchFamily="18" charset="0"/>
              </a:rPr>
              <a:t>is the part of the land use study and the data collected gives the impression that whether the building is liveable or not.</a:t>
            </a:r>
          </a:p>
          <a:p>
            <a:pPr algn="just">
              <a:buNone/>
            </a:pPr>
            <a:endParaRPr lang="en-GB" dirty="0" smtClean="0">
              <a:latin typeface="Times New Roman" pitchFamily="18" charset="0"/>
              <a:cs typeface="Times New Roman" pitchFamily="18" charset="0"/>
            </a:endParaRPr>
          </a:p>
          <a:p>
            <a:pPr algn="just"/>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66130"/>
          </a:xfrm>
        </p:spPr>
        <p:txBody>
          <a:bodyPr>
            <a:noAutofit/>
          </a:bodyPr>
          <a:lstStyle/>
          <a:p>
            <a:pPr algn="ctr"/>
            <a:r>
              <a:rPr lang="en-GB" sz="4000" b="1" dirty="0" smtClean="0">
                <a:latin typeface="Times New Roman" pitchFamily="18" charset="0"/>
                <a:cs typeface="Times New Roman" pitchFamily="18" charset="0"/>
              </a:rPr>
              <a:t>AGE OF BUILDING MAP</a:t>
            </a:r>
            <a:endParaRPr lang="en-GB" sz="4000" dirty="0"/>
          </a:p>
        </p:txBody>
      </p:sp>
      <p:sp>
        <p:nvSpPr>
          <p:cNvPr id="3" name="Content Placeholder 2"/>
          <p:cNvSpPr>
            <a:spLocks noGrp="1"/>
          </p:cNvSpPr>
          <p:nvPr>
            <p:ph sz="quarter" idx="1"/>
          </p:nvPr>
        </p:nvSpPr>
        <p:spPr>
          <a:xfrm>
            <a:off x="457200" y="1700808"/>
            <a:ext cx="8075240" cy="4773144"/>
          </a:xfrm>
        </p:spPr>
        <p:txBody>
          <a:bodyPr/>
          <a:lstStyle/>
          <a:p>
            <a:pPr algn="just"/>
            <a:r>
              <a:rPr lang="en-GB" dirty="0" smtClean="0">
                <a:latin typeface="Times New Roman" pitchFamily="18" charset="0"/>
                <a:cs typeface="Times New Roman" pitchFamily="18" charset="0"/>
              </a:rPr>
              <a:t>After completing the survey, the map is prepared by giving different colours to each of the building for their respective period of construction. </a:t>
            </a:r>
            <a:endParaRPr lang="en-GB" dirty="0" smtClean="0">
              <a:latin typeface="Times New Roman" pitchFamily="18" charset="0"/>
              <a:cs typeface="Times New Roman" pitchFamily="18" charset="0"/>
            </a:endParaRPr>
          </a:p>
          <a:p>
            <a:pPr algn="just"/>
            <a:r>
              <a:rPr lang="en-GB" dirty="0" smtClean="0">
                <a:latin typeface="Times New Roman" pitchFamily="18" charset="0"/>
                <a:cs typeface="Times New Roman" pitchFamily="18" charset="0"/>
              </a:rPr>
              <a:t>The </a:t>
            </a:r>
            <a:r>
              <a:rPr lang="en-GB" dirty="0" smtClean="0">
                <a:latin typeface="Times New Roman" pitchFamily="18" charset="0"/>
                <a:cs typeface="Times New Roman" pitchFamily="18" charset="0"/>
              </a:rPr>
              <a:t>map thus prepared is the required age of building map.</a:t>
            </a:r>
          </a:p>
          <a:p>
            <a:pPr algn="just">
              <a:buNone/>
            </a:pP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15200" cy="1143000"/>
          </a:xfrm>
        </p:spPr>
        <p:txBody>
          <a:bodyPr>
            <a:noAutofit/>
          </a:bodyPr>
          <a:lstStyle/>
          <a:p>
            <a:pPr algn="ctr"/>
            <a:r>
              <a:rPr lang="en-GB" sz="4000" b="1" dirty="0" smtClean="0">
                <a:latin typeface="Times New Roman" pitchFamily="18" charset="0"/>
                <a:cs typeface="Times New Roman" pitchFamily="18" charset="0"/>
              </a:rPr>
              <a:t>TYPES OF PLANNING SURVEYS</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844824"/>
            <a:ext cx="7787208" cy="4629128"/>
          </a:xfrm>
        </p:spPr>
        <p:txBody>
          <a:bodyPr>
            <a:normAutofit/>
          </a:bodyPr>
          <a:lstStyle/>
          <a:p>
            <a:pPr algn="just"/>
            <a:r>
              <a:rPr lang="en-GB" dirty="0" smtClean="0">
                <a:latin typeface="Times New Roman" pitchFamily="18" charset="0"/>
                <a:cs typeface="Times New Roman" pitchFamily="18" charset="0"/>
              </a:rPr>
              <a:t>Planning </a:t>
            </a:r>
            <a:r>
              <a:rPr lang="en-GB" dirty="0" smtClean="0">
                <a:latin typeface="Times New Roman" pitchFamily="18" charset="0"/>
                <a:cs typeface="Times New Roman" pitchFamily="18" charset="0"/>
              </a:rPr>
              <a:t>surveys can be categorized in various </a:t>
            </a:r>
            <a:r>
              <a:rPr lang="en-GB" dirty="0" smtClean="0">
                <a:latin typeface="Times New Roman" pitchFamily="18" charset="0"/>
                <a:cs typeface="Times New Roman" pitchFamily="18" charset="0"/>
              </a:rPr>
              <a:t>classes.</a:t>
            </a:r>
          </a:p>
          <a:p>
            <a:pPr algn="just"/>
            <a:r>
              <a:rPr lang="en-GB" dirty="0" smtClean="0">
                <a:latin typeface="Times New Roman" pitchFamily="18" charset="0"/>
                <a:cs typeface="Times New Roman" pitchFamily="18" charset="0"/>
              </a:rPr>
              <a:t>Some </a:t>
            </a:r>
            <a:r>
              <a:rPr lang="en-GB" dirty="0" smtClean="0">
                <a:latin typeface="Times New Roman" pitchFamily="18" charset="0"/>
                <a:cs typeface="Times New Roman" pitchFamily="18" charset="0"/>
              </a:rPr>
              <a:t>of the main classes include the following</a:t>
            </a:r>
          </a:p>
          <a:p>
            <a:pPr lvl="1" algn="just">
              <a:buFont typeface="Wingdings" pitchFamily="2" charset="2"/>
              <a:buChar char="ü"/>
            </a:pPr>
            <a:r>
              <a:rPr lang="en-GB" sz="2400" dirty="0" smtClean="0">
                <a:latin typeface="Times New Roman" pitchFamily="18" charset="0"/>
                <a:cs typeface="Times New Roman" pitchFamily="18" charset="0"/>
              </a:rPr>
              <a:t>Land use </a:t>
            </a:r>
            <a:r>
              <a:rPr lang="en-GB" sz="2400" dirty="0" smtClean="0">
                <a:latin typeface="Times New Roman" pitchFamily="18" charset="0"/>
                <a:cs typeface="Times New Roman" pitchFamily="18" charset="0"/>
              </a:rPr>
              <a:t>Surveys</a:t>
            </a:r>
          </a:p>
          <a:p>
            <a:pPr lvl="1" algn="just">
              <a:buFont typeface="Wingdings" pitchFamily="2" charset="2"/>
              <a:buChar char="ü"/>
            </a:pPr>
            <a:r>
              <a:rPr lang="en-GB" sz="2400" dirty="0" smtClean="0">
                <a:latin typeface="Times New Roman" pitchFamily="18" charset="0"/>
                <a:cs typeface="Times New Roman" pitchFamily="18" charset="0"/>
              </a:rPr>
              <a:t>Housing Surveys</a:t>
            </a:r>
          </a:p>
          <a:p>
            <a:pPr lvl="1" algn="just">
              <a:buFont typeface="Wingdings" pitchFamily="2" charset="2"/>
              <a:buChar char="ü"/>
            </a:pPr>
            <a:r>
              <a:rPr lang="en-GB" sz="2400" dirty="0" smtClean="0">
                <a:latin typeface="Times New Roman" pitchFamily="18" charset="0"/>
                <a:cs typeface="Times New Roman" pitchFamily="18" charset="0"/>
              </a:rPr>
              <a:t>Socio-economic Surveys</a:t>
            </a:r>
          </a:p>
          <a:p>
            <a:pPr lvl="1" algn="just">
              <a:buFont typeface="Wingdings" pitchFamily="2" charset="2"/>
              <a:buChar char="ü"/>
            </a:pPr>
            <a:r>
              <a:rPr lang="en-GB" sz="2400" dirty="0" smtClean="0">
                <a:latin typeface="Times New Roman" pitchFamily="18" charset="0"/>
                <a:cs typeface="Times New Roman" pitchFamily="18" charset="0"/>
              </a:rPr>
              <a:t>Transportation </a:t>
            </a:r>
            <a:r>
              <a:rPr lang="en-GB" sz="2400" dirty="0" smtClean="0">
                <a:latin typeface="Times New Roman" pitchFamily="18" charset="0"/>
                <a:cs typeface="Times New Roman" pitchFamily="18" charset="0"/>
              </a:rPr>
              <a:t>Surveys</a:t>
            </a:r>
          </a:p>
          <a:p>
            <a:pPr algn="just">
              <a:buNone/>
            </a:pPr>
            <a:endParaRPr lang="en-GB"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b="1" dirty="0" smtClean="0">
                <a:latin typeface="Times New Roman" pitchFamily="18" charset="0"/>
                <a:cs typeface="Times New Roman" pitchFamily="18" charset="0"/>
              </a:rPr>
              <a:t>LAND USE SURVEYS</a:t>
            </a:r>
            <a:endParaRPr lang="en-GB" sz="40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611560" y="1916832"/>
            <a:ext cx="7776864" cy="4701136"/>
          </a:xfrm>
        </p:spPr>
        <p:txBody>
          <a:bodyPr>
            <a:noAutofit/>
          </a:bodyPr>
          <a:lstStyle/>
          <a:p>
            <a:pPr algn="just">
              <a:spcAft>
                <a:spcPts val="600"/>
              </a:spcAft>
            </a:pPr>
            <a:r>
              <a:rPr lang="en-GB" dirty="0" smtClean="0">
                <a:latin typeface="Times New Roman" pitchFamily="18" charset="0"/>
                <a:cs typeface="Times New Roman" pitchFamily="18" charset="0"/>
              </a:rPr>
              <a:t>These surveys are conducted to note the different uses of land in any area. </a:t>
            </a:r>
          </a:p>
          <a:p>
            <a:pPr algn="just">
              <a:spcAft>
                <a:spcPts val="600"/>
              </a:spcAft>
            </a:pPr>
            <a:r>
              <a:rPr lang="en-GB" dirty="0" smtClean="0">
                <a:latin typeface="Times New Roman" pitchFamily="18" charset="0"/>
                <a:cs typeface="Times New Roman" pitchFamily="18" charset="0"/>
              </a:rPr>
              <a:t>Land use surveys deal with the study of availability and allocation of different land uses. </a:t>
            </a:r>
          </a:p>
          <a:p>
            <a:pPr algn="just">
              <a:spcAft>
                <a:spcPts val="600"/>
              </a:spcAft>
            </a:pPr>
            <a:r>
              <a:rPr lang="en-GB" dirty="0" smtClean="0">
                <a:latin typeface="Times New Roman" pitchFamily="18" charset="0"/>
                <a:cs typeface="Times New Roman" pitchFamily="18" charset="0"/>
              </a:rPr>
              <a:t>These uses area usually recorded on the base map and a complete inventory of land uses is prepared for a particular area. </a:t>
            </a:r>
            <a:endParaRPr lang="en-GB" dirty="0" smtClean="0">
              <a:latin typeface="Times New Roman" pitchFamily="18" charset="0"/>
              <a:cs typeface="Times New Roman" pitchFamily="18" charset="0"/>
            </a:endParaRPr>
          </a:p>
          <a:p>
            <a:pPr algn="just">
              <a:spcAft>
                <a:spcPts val="600"/>
              </a:spcAft>
            </a:pPr>
            <a:r>
              <a:rPr lang="en-GB" dirty="0" smtClean="0">
                <a:latin typeface="Times New Roman" pitchFamily="18" charset="0"/>
                <a:cs typeface="Times New Roman" pitchFamily="18" charset="0"/>
              </a:rPr>
              <a:t>This type of survey can only be conducted by going into the field. </a:t>
            </a:r>
          </a:p>
          <a:p>
            <a:pPr algn="just">
              <a:spcAft>
                <a:spcPts val="600"/>
              </a:spcAft>
              <a:buNone/>
            </a:pPr>
            <a:endParaRPr lang="en-GB"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latin typeface="Times New Roman" pitchFamily="18" charset="0"/>
                <a:cs typeface="Times New Roman" pitchFamily="18" charset="0"/>
              </a:rPr>
              <a:t>Cont..</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700808"/>
            <a:ext cx="8219256" cy="4773144"/>
          </a:xfrm>
        </p:spPr>
        <p:txBody>
          <a:bodyPr>
            <a:normAutofit/>
          </a:bodyPr>
          <a:lstStyle/>
          <a:p>
            <a:pPr algn="just"/>
            <a:r>
              <a:rPr lang="en-GB" dirty="0" smtClean="0">
                <a:latin typeface="Times New Roman" pitchFamily="18" charset="0"/>
                <a:cs typeface="Times New Roman" pitchFamily="18" charset="0"/>
              </a:rPr>
              <a:t>Besides housing, it also covers </a:t>
            </a:r>
          </a:p>
          <a:p>
            <a:pPr lvl="1" algn="just">
              <a:spcBef>
                <a:spcPts val="600"/>
              </a:spcBef>
              <a:buFont typeface="Wingdings" pitchFamily="2" charset="2"/>
              <a:buChar char="ü"/>
            </a:pPr>
            <a:r>
              <a:rPr lang="en-GB" sz="2400" dirty="0" smtClean="0">
                <a:latin typeface="Times New Roman" pitchFamily="18" charset="0"/>
                <a:cs typeface="Times New Roman" pitchFamily="18" charset="0"/>
              </a:rPr>
              <a:t>Commercial</a:t>
            </a:r>
          </a:p>
          <a:p>
            <a:pPr lvl="1" algn="just">
              <a:spcBef>
                <a:spcPts val="600"/>
              </a:spcBef>
              <a:buFont typeface="Wingdings" pitchFamily="2" charset="2"/>
              <a:buChar char="ü"/>
            </a:pPr>
            <a:r>
              <a:rPr lang="en-GB" sz="2400" dirty="0" smtClean="0">
                <a:latin typeface="Times New Roman" pitchFamily="18" charset="0"/>
                <a:cs typeface="Times New Roman" pitchFamily="18" charset="0"/>
              </a:rPr>
              <a:t>Health centres</a:t>
            </a:r>
          </a:p>
          <a:p>
            <a:pPr lvl="1" algn="just">
              <a:spcBef>
                <a:spcPts val="600"/>
              </a:spcBef>
              <a:buFont typeface="Wingdings" pitchFamily="2" charset="2"/>
              <a:buChar char="ü"/>
            </a:pPr>
            <a:r>
              <a:rPr lang="en-GB" sz="2400" dirty="0" smtClean="0">
                <a:latin typeface="Times New Roman" pitchFamily="18" charset="0"/>
                <a:cs typeface="Times New Roman" pitchFamily="18" charset="0"/>
              </a:rPr>
              <a:t>Public buildings</a:t>
            </a:r>
          </a:p>
          <a:p>
            <a:pPr lvl="1" algn="just">
              <a:spcBef>
                <a:spcPts val="600"/>
              </a:spcBef>
              <a:buFont typeface="Wingdings" pitchFamily="2" charset="2"/>
              <a:buChar char="ü"/>
            </a:pPr>
            <a:r>
              <a:rPr lang="en-GB" sz="2400" dirty="0" smtClean="0">
                <a:latin typeface="Times New Roman" pitchFamily="18" charset="0"/>
                <a:cs typeface="Times New Roman" pitchFamily="18" charset="0"/>
              </a:rPr>
              <a:t>Educational institutions</a:t>
            </a:r>
          </a:p>
          <a:p>
            <a:pPr lvl="1" algn="just">
              <a:spcBef>
                <a:spcPts val="600"/>
              </a:spcBef>
              <a:buFont typeface="Wingdings" pitchFamily="2" charset="2"/>
              <a:buChar char="ü"/>
            </a:pPr>
            <a:r>
              <a:rPr lang="en-GB" sz="2400" dirty="0" smtClean="0">
                <a:latin typeface="Times New Roman" pitchFamily="18" charset="0"/>
                <a:cs typeface="Times New Roman" pitchFamily="18" charset="0"/>
              </a:rPr>
              <a:t>Recreational facilities </a:t>
            </a:r>
          </a:p>
          <a:p>
            <a:pPr lvl="1" algn="just">
              <a:spcBef>
                <a:spcPts val="600"/>
              </a:spcBef>
              <a:buFont typeface="Wingdings" pitchFamily="2" charset="2"/>
              <a:buChar char="ü"/>
            </a:pPr>
            <a:r>
              <a:rPr lang="en-GB" sz="2400" dirty="0" smtClean="0">
                <a:latin typeface="Times New Roman" pitchFamily="18" charset="0"/>
                <a:cs typeface="Times New Roman" pitchFamily="18" charset="0"/>
              </a:rPr>
              <a:t>Industrial land </a:t>
            </a:r>
            <a:r>
              <a:rPr lang="en-GB" sz="2400" dirty="0" smtClean="0">
                <a:latin typeface="Times New Roman" pitchFamily="18" charset="0"/>
                <a:cs typeface="Times New Roman" pitchFamily="18" charset="0"/>
              </a:rPr>
              <a:t>uses</a:t>
            </a:r>
            <a:endParaRPr lang="en-GB" dirty="0" smtClean="0">
              <a:latin typeface="Times New Roman" pitchFamily="18" charset="0"/>
              <a:cs typeface="Times New Roman" pitchFamily="18" charset="0"/>
            </a:endParaRPr>
          </a:p>
          <a:p>
            <a:pPr algn="just"/>
            <a:r>
              <a:rPr lang="en-GB" dirty="0" smtClean="0">
                <a:latin typeface="Times New Roman" pitchFamily="18" charset="0"/>
                <a:cs typeface="Times New Roman" pitchFamily="18" charset="0"/>
              </a:rPr>
              <a:t>It </a:t>
            </a:r>
            <a:r>
              <a:rPr lang="en-GB" dirty="0" smtClean="0">
                <a:latin typeface="Times New Roman" pitchFamily="18" charset="0"/>
                <a:cs typeface="Times New Roman" pitchFamily="18" charset="0"/>
              </a:rPr>
              <a:t>is detailed task that although requires widespread field exploration, yet helps in identifying the root causes of all the problems.</a:t>
            </a:r>
          </a:p>
          <a:p>
            <a:pPr algn="just"/>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latin typeface="Times New Roman" pitchFamily="18" charset="0"/>
                <a:cs typeface="Times New Roman" pitchFamily="18" charset="0"/>
              </a:rPr>
              <a:t>Cont..</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8075240" cy="4873752"/>
          </a:xfrm>
        </p:spPr>
        <p:txBody>
          <a:bodyPr>
            <a:normAutofit/>
          </a:bodyPr>
          <a:lstStyle/>
          <a:p>
            <a:pPr lvl="0" algn="just"/>
            <a:r>
              <a:rPr lang="en-GB" dirty="0" smtClean="0">
                <a:latin typeface="Times New Roman" pitchFamily="18" charset="0"/>
                <a:cs typeface="Times New Roman" pitchFamily="18" charset="0"/>
              </a:rPr>
              <a:t>This study depicts the intensity of different land uses and indicates the type of development in the area.</a:t>
            </a:r>
          </a:p>
          <a:p>
            <a:pPr lvl="0" algn="just"/>
            <a:r>
              <a:rPr lang="en-GB" dirty="0" smtClean="0">
                <a:latin typeface="Times New Roman" pitchFamily="18" charset="0"/>
                <a:cs typeface="Times New Roman" pitchFamily="18" charset="0"/>
              </a:rPr>
              <a:t>It is carried out to observe relationships between physical and socio-economic features and other network configurations</a:t>
            </a:r>
            <a:r>
              <a:rPr lang="en-GB" dirty="0" smtClean="0">
                <a:latin typeface="Times New Roman" pitchFamily="18" charset="0"/>
                <a:cs typeface="Times New Roman" pitchFamily="18" charset="0"/>
              </a:rPr>
              <a:t>.</a:t>
            </a:r>
          </a:p>
          <a:p>
            <a:pPr lvl="0" algn="just"/>
            <a:r>
              <a:rPr lang="en-GB" dirty="0" smtClean="0">
                <a:latin typeface="Times New Roman" pitchFamily="18" charset="0"/>
                <a:cs typeface="Times New Roman" pitchFamily="18" charset="0"/>
              </a:rPr>
              <a:t>In </a:t>
            </a:r>
            <a:r>
              <a:rPr lang="en-GB" dirty="0" smtClean="0">
                <a:latin typeface="Times New Roman" pitchFamily="18" charset="0"/>
                <a:cs typeface="Times New Roman" pitchFamily="18" charset="0"/>
              </a:rPr>
              <a:t>fact, this is the survey that presents the whole area to the observer in the form of map</a:t>
            </a:r>
          </a:p>
          <a:p>
            <a:pPr lvl="0" algn="just"/>
            <a:r>
              <a:rPr lang="en-GB" dirty="0" smtClean="0">
                <a:latin typeface="Times New Roman" pitchFamily="18" charset="0"/>
                <a:cs typeface="Times New Roman" pitchFamily="18" charset="0"/>
              </a:rPr>
              <a:t>This map guides the planner to move in a certain direction for the formulation of policies and proposals and provides the basis for development control.</a:t>
            </a:r>
          </a:p>
          <a:p>
            <a:pPr lvl="0" algn="just"/>
            <a:r>
              <a:rPr lang="en-GB" dirty="0" smtClean="0">
                <a:latin typeface="Times New Roman" pitchFamily="18" charset="0"/>
                <a:cs typeface="Times New Roman" pitchFamily="18" charset="0"/>
              </a:rPr>
              <a:t>The maps of land use survey are prepared at different scales that are appropriate to handle the different sort of problems.</a:t>
            </a:r>
          </a:p>
          <a:p>
            <a:pPr algn="just"/>
            <a:endParaRPr lang="en-GB"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7787208" cy="1143000"/>
          </a:xfrm>
        </p:spPr>
        <p:txBody>
          <a:bodyPr>
            <a:noAutofit/>
          </a:bodyPr>
          <a:lstStyle/>
          <a:p>
            <a:pPr algn="ctr"/>
            <a:r>
              <a:rPr lang="en-GB" sz="4000" b="1" dirty="0" smtClean="0">
                <a:latin typeface="Times New Roman" pitchFamily="18" charset="0"/>
                <a:cs typeface="Times New Roman" pitchFamily="18" charset="0"/>
              </a:rPr>
              <a:t>LAND USE OF BUILDING MAP</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7859216" cy="4873752"/>
          </a:xfrm>
        </p:spPr>
        <p:txBody>
          <a:bodyPr/>
          <a:lstStyle/>
          <a:p>
            <a:pPr algn="just"/>
            <a:r>
              <a:rPr lang="en-GB" dirty="0" smtClean="0">
                <a:latin typeface="Times New Roman" pitchFamily="18" charset="0"/>
                <a:cs typeface="Times New Roman" pitchFamily="18" charset="0"/>
              </a:rPr>
              <a:t>After conducting the land use surveys, the land use maps are prepared by allocating separate colour to each other.</a:t>
            </a:r>
          </a:p>
          <a:p>
            <a:pPr>
              <a:buNone/>
            </a:pPr>
            <a:endParaRPr lang="en-GB" dirty="0"/>
          </a:p>
        </p:txBody>
      </p:sp>
      <p:pic>
        <p:nvPicPr>
          <p:cNvPr id="1026" name="Picture 2"/>
          <p:cNvPicPr>
            <a:picLocks noChangeAspect="1" noChangeArrowheads="1"/>
          </p:cNvPicPr>
          <p:nvPr/>
        </p:nvPicPr>
        <p:blipFill>
          <a:blip r:embed="rId2" cstate="print"/>
          <a:srcRect l="32372" t="46875" r="32208" b="16704"/>
          <a:stretch>
            <a:fillRect/>
          </a:stretch>
        </p:blipFill>
        <p:spPr bwMode="auto">
          <a:xfrm>
            <a:off x="827584" y="2708920"/>
            <a:ext cx="7128792" cy="341362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b="1" dirty="0" smtClean="0">
                <a:latin typeface="Times New Roman" pitchFamily="18" charset="0"/>
                <a:cs typeface="Times New Roman" pitchFamily="18" charset="0"/>
              </a:rPr>
              <a:t>HOUSING SURVEYS</a:t>
            </a:r>
            <a:endParaRPr lang="en-GB" sz="40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844824"/>
            <a:ext cx="7859216" cy="4629128"/>
          </a:xfrm>
        </p:spPr>
        <p:txBody>
          <a:bodyPr/>
          <a:lstStyle/>
          <a:p>
            <a:pPr algn="just"/>
            <a:r>
              <a:rPr lang="en-GB" dirty="0" smtClean="0">
                <a:latin typeface="Times New Roman" pitchFamily="18" charset="0"/>
                <a:cs typeface="Times New Roman" pitchFamily="18" charset="0"/>
              </a:rPr>
              <a:t>It is the survey conducted for the collection of data about existing conditions of houses and housing facilities in an area </a:t>
            </a:r>
            <a:endParaRPr lang="en-GB" dirty="0" smtClean="0">
              <a:latin typeface="Times New Roman" pitchFamily="18" charset="0"/>
              <a:cs typeface="Times New Roman" pitchFamily="18" charset="0"/>
            </a:endParaRPr>
          </a:p>
          <a:p>
            <a:pPr algn="just"/>
            <a:r>
              <a:rPr lang="en-GB" dirty="0" smtClean="0">
                <a:latin typeface="Times New Roman" pitchFamily="18" charset="0"/>
                <a:cs typeface="Times New Roman" pitchFamily="18" charset="0"/>
              </a:rPr>
              <a:t>To </a:t>
            </a:r>
            <a:r>
              <a:rPr lang="en-GB" dirty="0" smtClean="0">
                <a:latin typeface="Times New Roman" pitchFamily="18" charset="0"/>
                <a:cs typeface="Times New Roman" pitchFamily="18" charset="0"/>
              </a:rPr>
              <a:t>note down the resident opinions and suggestions about the improvement of existing housing stock and the provisions of new houses for the growing population.</a:t>
            </a:r>
          </a:p>
          <a:p>
            <a:pPr algn="just"/>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7992888" cy="1143000"/>
          </a:xfrm>
        </p:spPr>
        <p:txBody>
          <a:bodyPr>
            <a:noAutofit/>
          </a:bodyPr>
          <a:lstStyle/>
          <a:p>
            <a:pPr algn="ctr"/>
            <a:r>
              <a:rPr lang="en-GB" sz="4000" b="1" dirty="0" smtClean="0">
                <a:latin typeface="Times New Roman" pitchFamily="18" charset="0"/>
                <a:cs typeface="Times New Roman" pitchFamily="18" charset="0"/>
              </a:rPr>
              <a:t>OBJECTIVES OF HOUSING SURVEY</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539552" y="2132856"/>
            <a:ext cx="8075240" cy="4873752"/>
          </a:xfrm>
        </p:spPr>
        <p:txBody>
          <a:bodyPr/>
          <a:lstStyle/>
          <a:p>
            <a:pPr algn="just"/>
            <a:r>
              <a:rPr lang="en-GB" dirty="0" smtClean="0">
                <a:latin typeface="Times New Roman" pitchFamily="18" charset="0"/>
                <a:cs typeface="Times New Roman" pitchFamily="18" charset="0"/>
              </a:rPr>
              <a:t>To </a:t>
            </a:r>
            <a:r>
              <a:rPr lang="en-GB" dirty="0" smtClean="0">
                <a:latin typeface="Times New Roman" pitchFamily="18" charset="0"/>
                <a:cs typeface="Times New Roman" pitchFamily="18" charset="0"/>
              </a:rPr>
              <a:t>note down the existing housing sizes, type and condition.</a:t>
            </a:r>
          </a:p>
          <a:p>
            <a:pPr lvl="0" algn="just"/>
            <a:r>
              <a:rPr lang="en-GB" dirty="0" smtClean="0">
                <a:latin typeface="Times New Roman" pitchFamily="18" charset="0"/>
                <a:cs typeface="Times New Roman" pitchFamily="18" charset="0"/>
              </a:rPr>
              <a:t>To </a:t>
            </a:r>
            <a:r>
              <a:rPr lang="en-GB" dirty="0" smtClean="0">
                <a:latin typeface="Times New Roman" pitchFamily="18" charset="0"/>
                <a:cs typeface="Times New Roman" pitchFamily="18" charset="0"/>
              </a:rPr>
              <a:t>record the level of satisfaction of people and their perception of improvement in relation to development done in that particular area.</a:t>
            </a:r>
          </a:p>
          <a:p>
            <a:pPr lvl="0" algn="just"/>
            <a:r>
              <a:rPr lang="en-GB" dirty="0" smtClean="0">
                <a:latin typeface="Times New Roman" pitchFamily="18" charset="0"/>
                <a:cs typeface="Times New Roman" pitchFamily="18" charset="0"/>
              </a:rPr>
              <a:t>To </a:t>
            </a:r>
            <a:r>
              <a:rPr lang="en-GB" dirty="0" smtClean="0">
                <a:latin typeface="Times New Roman" pitchFamily="18" charset="0"/>
                <a:cs typeface="Times New Roman" pitchFamily="18" charset="0"/>
              </a:rPr>
              <a:t>note housing facilities available, their demand and supply.</a:t>
            </a:r>
          </a:p>
          <a:p>
            <a:pPr lvl="0" algn="just"/>
            <a:r>
              <a:rPr lang="en-GB" dirty="0" smtClean="0">
                <a:latin typeface="Times New Roman" pitchFamily="18" charset="0"/>
                <a:cs typeface="Times New Roman" pitchFamily="18" charset="0"/>
              </a:rPr>
              <a:t>To </a:t>
            </a:r>
            <a:r>
              <a:rPr lang="en-GB" dirty="0" smtClean="0">
                <a:latin typeface="Times New Roman" pitchFamily="18" charset="0"/>
                <a:cs typeface="Times New Roman" pitchFamily="18" charset="0"/>
              </a:rPr>
              <a:t>produce up-to-date data needed for the management or designing of any plan or policy.</a:t>
            </a:r>
          </a:p>
          <a:p>
            <a:pPr algn="just"/>
            <a:endParaRPr lang="en-GB"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7931224" cy="1143000"/>
          </a:xfrm>
        </p:spPr>
        <p:txBody>
          <a:bodyPr>
            <a:noAutofit/>
          </a:bodyPr>
          <a:lstStyle/>
          <a:p>
            <a:pPr algn="ctr"/>
            <a:r>
              <a:rPr lang="en-GB" sz="4000" b="1" dirty="0" smtClean="0">
                <a:latin typeface="Times New Roman" pitchFamily="18" charset="0"/>
                <a:cs typeface="Times New Roman" pitchFamily="18" charset="0"/>
              </a:rPr>
              <a:t>DATA FOR HOUSING STUDIES</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539552" y="1628800"/>
            <a:ext cx="7992888" cy="4873752"/>
          </a:xfrm>
        </p:spPr>
        <p:txBody>
          <a:bodyPr>
            <a:normAutofit/>
          </a:bodyPr>
          <a:lstStyle/>
          <a:p>
            <a:pPr algn="just"/>
            <a:r>
              <a:rPr lang="en-GB" dirty="0" smtClean="0">
                <a:latin typeface="Times New Roman" pitchFamily="18" charset="0"/>
                <a:cs typeface="Times New Roman" pitchFamily="18" charset="0"/>
              </a:rPr>
              <a:t>Housing studies describe demand for different types of housing, type of structure, tenure of houses and various facilities that are provided to housing structures. </a:t>
            </a:r>
            <a:endParaRPr lang="en-GB" dirty="0" smtClean="0">
              <a:latin typeface="Times New Roman" pitchFamily="18" charset="0"/>
              <a:cs typeface="Times New Roman" pitchFamily="18" charset="0"/>
            </a:endParaRPr>
          </a:p>
          <a:p>
            <a:pPr algn="just"/>
            <a:r>
              <a:rPr lang="en-GB" dirty="0" smtClean="0">
                <a:latin typeface="Times New Roman" pitchFamily="18" charset="0"/>
                <a:cs typeface="Times New Roman" pitchFamily="18" charset="0"/>
              </a:rPr>
              <a:t>Housing </a:t>
            </a:r>
            <a:r>
              <a:rPr lang="en-GB" dirty="0" smtClean="0">
                <a:latin typeface="Times New Roman" pitchFamily="18" charset="0"/>
                <a:cs typeface="Times New Roman" pitchFamily="18" charset="0"/>
              </a:rPr>
              <a:t>studies includes data such as</a:t>
            </a:r>
          </a:p>
          <a:p>
            <a:pPr lvl="1" algn="just">
              <a:buFont typeface="Wingdings" pitchFamily="2" charset="2"/>
              <a:buChar char="ü"/>
            </a:pPr>
            <a:r>
              <a:rPr lang="en-GB" sz="2400" dirty="0" smtClean="0">
                <a:latin typeface="Times New Roman" pitchFamily="18" charset="0"/>
                <a:cs typeface="Times New Roman" pitchFamily="18" charset="0"/>
              </a:rPr>
              <a:t>Type of houses and structure</a:t>
            </a:r>
          </a:p>
          <a:p>
            <a:pPr lvl="1" algn="just">
              <a:buFont typeface="Wingdings" pitchFamily="2" charset="2"/>
              <a:buChar char="ü"/>
            </a:pPr>
            <a:r>
              <a:rPr lang="en-GB" sz="2400" dirty="0" smtClean="0">
                <a:latin typeface="Times New Roman" pitchFamily="18" charset="0"/>
                <a:cs typeface="Times New Roman" pitchFamily="18" charset="0"/>
              </a:rPr>
              <a:t>Height of the buildings</a:t>
            </a:r>
          </a:p>
          <a:p>
            <a:pPr lvl="1" algn="just">
              <a:buFont typeface="Wingdings" pitchFamily="2" charset="2"/>
              <a:buChar char="ü"/>
            </a:pPr>
            <a:r>
              <a:rPr lang="en-GB" sz="2400" dirty="0" smtClean="0">
                <a:latin typeface="Times New Roman" pitchFamily="18" charset="0"/>
                <a:cs typeface="Times New Roman" pitchFamily="18" charset="0"/>
              </a:rPr>
              <a:t>Conditions of the buildings</a:t>
            </a:r>
          </a:p>
          <a:p>
            <a:pPr lvl="1" algn="just">
              <a:buFont typeface="Wingdings" pitchFamily="2" charset="2"/>
              <a:buChar char="ü"/>
            </a:pPr>
            <a:r>
              <a:rPr lang="en-GB" sz="2400" dirty="0" smtClean="0">
                <a:latin typeface="Times New Roman" pitchFamily="18" charset="0"/>
                <a:cs typeface="Times New Roman" pitchFamily="18" charset="0"/>
              </a:rPr>
              <a:t>Age of the buildings</a:t>
            </a:r>
          </a:p>
          <a:p>
            <a:pPr lvl="1" algn="just">
              <a:buFont typeface="Wingdings" pitchFamily="2" charset="2"/>
              <a:buChar char="ü"/>
            </a:pPr>
            <a:r>
              <a:rPr lang="en-GB" sz="2400" dirty="0" smtClean="0">
                <a:latin typeface="Times New Roman" pitchFamily="18" charset="0"/>
                <a:cs typeface="Times New Roman" pitchFamily="18" charset="0"/>
              </a:rPr>
              <a:t>Tenure of the house</a:t>
            </a:r>
          </a:p>
          <a:p>
            <a:pPr lvl="1" algn="just">
              <a:buFont typeface="Wingdings" pitchFamily="2" charset="2"/>
              <a:buChar char="ü"/>
            </a:pPr>
            <a:r>
              <a:rPr lang="en-GB" sz="2400" dirty="0" smtClean="0">
                <a:latin typeface="Times New Roman" pitchFamily="18" charset="0"/>
                <a:cs typeface="Times New Roman" pitchFamily="18" charset="0"/>
              </a:rPr>
              <a:t>Year of construction</a:t>
            </a:r>
          </a:p>
          <a:p>
            <a:pPr lvl="1" algn="just">
              <a:buFont typeface="Wingdings" pitchFamily="2" charset="2"/>
              <a:buChar char="ü"/>
            </a:pPr>
            <a:r>
              <a:rPr lang="en-GB" sz="2400" dirty="0" smtClean="0">
                <a:latin typeface="Times New Roman" pitchFamily="18" charset="0"/>
                <a:cs typeface="Times New Roman" pitchFamily="18" charset="0"/>
              </a:rPr>
              <a:t>Expenditure on housing</a:t>
            </a:r>
          </a:p>
          <a:p>
            <a:pPr algn="just"/>
            <a:endParaRPr lang="en-GB"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328</TotalTime>
  <Words>932</Words>
  <Application>Microsoft Office PowerPoint</Application>
  <PresentationFormat>On-screen Show (4:3)</PresentationFormat>
  <Paragraphs>82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Oriel</vt:lpstr>
      <vt:lpstr>LECTURE #02 TYPES OF PLANNING SURVEYS </vt:lpstr>
      <vt:lpstr>TYPES OF PLANNING SURVEYS</vt:lpstr>
      <vt:lpstr>LAND USE SURVEYS</vt:lpstr>
      <vt:lpstr>Cont..</vt:lpstr>
      <vt:lpstr>Cont..</vt:lpstr>
      <vt:lpstr>LAND USE OF BUILDING MAP</vt:lpstr>
      <vt:lpstr>HOUSING SURVEYS</vt:lpstr>
      <vt:lpstr>OBJECTIVES OF HOUSING SURVEY</vt:lpstr>
      <vt:lpstr>DATA FOR HOUSING STUDIES</vt:lpstr>
      <vt:lpstr>   HEIGHT OF BUILDING SURVEY</vt:lpstr>
      <vt:lpstr>   HEIGHT OF BUILDING MAP</vt:lpstr>
      <vt:lpstr>CONDITION OF BUILDING SURVEY</vt:lpstr>
      <vt:lpstr>Cont..</vt:lpstr>
      <vt:lpstr>CONDITION OF BUILDING MAP</vt:lpstr>
      <vt:lpstr>AGE OF BUILDING SURVEY</vt:lpstr>
      <vt:lpstr>Cont..</vt:lpstr>
      <vt:lpstr>AGE OF BUILDING MAP</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-2 Types of Planning Surveys </dc:title>
  <dc:creator>faryal</dc:creator>
  <cp:lastModifiedBy>faryal</cp:lastModifiedBy>
  <cp:revision>6</cp:revision>
  <dcterms:created xsi:type="dcterms:W3CDTF">2020-01-10T20:22:09Z</dcterms:created>
  <dcterms:modified xsi:type="dcterms:W3CDTF">2020-04-12T19:41:59Z</dcterms:modified>
</cp:coreProperties>
</file>